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3"/>
  </p:notesMasterIdLst>
  <p:sldIdLst>
    <p:sldId id="256" r:id="rId2"/>
    <p:sldId id="258" r:id="rId3"/>
    <p:sldId id="351" r:id="rId4"/>
    <p:sldId id="259" r:id="rId5"/>
    <p:sldId id="352" r:id="rId6"/>
    <p:sldId id="353" r:id="rId7"/>
    <p:sldId id="355" r:id="rId8"/>
    <p:sldId id="284" r:id="rId9"/>
    <p:sldId id="360" r:id="rId10"/>
    <p:sldId id="356" r:id="rId11"/>
    <p:sldId id="366" r:id="rId12"/>
    <p:sldId id="430" r:id="rId13"/>
    <p:sldId id="429" r:id="rId14"/>
    <p:sldId id="369" r:id="rId15"/>
    <p:sldId id="371" r:id="rId16"/>
    <p:sldId id="374" r:id="rId17"/>
    <p:sldId id="372" r:id="rId18"/>
    <p:sldId id="373" r:id="rId19"/>
    <p:sldId id="427" r:id="rId20"/>
    <p:sldId id="435" r:id="rId21"/>
    <p:sldId id="436" r:id="rId22"/>
    <p:sldId id="432" r:id="rId23"/>
    <p:sldId id="409" r:id="rId24"/>
    <p:sldId id="385" r:id="rId25"/>
    <p:sldId id="387" r:id="rId26"/>
    <p:sldId id="411" r:id="rId27"/>
    <p:sldId id="410" r:id="rId28"/>
    <p:sldId id="397" r:id="rId29"/>
    <p:sldId id="414" r:id="rId30"/>
    <p:sldId id="439" r:id="rId31"/>
    <p:sldId id="440" r:id="rId32"/>
    <p:sldId id="400" r:id="rId33"/>
    <p:sldId id="402" r:id="rId34"/>
    <p:sldId id="405" r:id="rId35"/>
    <p:sldId id="449" r:id="rId36"/>
    <p:sldId id="450" r:id="rId37"/>
    <p:sldId id="408" r:id="rId38"/>
    <p:sldId id="331" r:id="rId39"/>
    <p:sldId id="447" r:id="rId40"/>
    <p:sldId id="441" r:id="rId41"/>
    <p:sldId id="451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8" autoAdjust="0"/>
    <p:restoredTop sz="75601" autoAdjust="0"/>
  </p:normalViewPr>
  <p:slideViewPr>
    <p:cSldViewPr>
      <p:cViewPr varScale="1">
        <p:scale>
          <a:sx n="58" d="100"/>
          <a:sy n="58" d="100"/>
        </p:scale>
        <p:origin x="-161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62FA5D-83E2-4693-82D6-FBA6861ED439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6EC6B-9B8B-4A84-A758-56980C461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3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25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332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Programming</a:t>
            </a:r>
            <a:r>
              <a:rPr lang="en-US" baseline="0" dirty="0" smtClean="0"/>
              <a:t> patterns, not design 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32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134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3812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0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96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That was the trapper for</a:t>
            </a:r>
            <a:r>
              <a:rPr lang="en-US" baseline="0" dirty="0" smtClean="0"/>
              <a:t> this animation we saw earlier.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404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Both</a:t>
            </a:r>
            <a:r>
              <a:rPr lang="en-US" baseline="0" dirty="0" smtClean="0"/>
              <a:t> these animations use the same code, except for the algorithm run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There is a fixed cost for new data types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Buffer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err="1" smtClean="0"/>
              <a:t>LayoutManager</a:t>
            </a:r>
            <a:endParaRPr lang="en-US" baseline="0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Trapper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baseline="0" dirty="0" smtClean="0"/>
              <a:t>Once those have been written, any series of operations on that data can be animated with no extra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839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34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The programmer can deal with a vector instead of a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41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67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275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340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This is a framework;</a:t>
            </a:r>
            <a:r>
              <a:rPr lang="en-US" baseline="0" dirty="0" smtClean="0"/>
              <a:t> we provide classes to simplify list, observer, and bean patterns, as well as factories for implementing additional patterns.</a:t>
            </a:r>
          </a:p>
          <a:p>
            <a:pPr marL="171450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Add real code</a:t>
            </a:r>
          </a:p>
          <a:p>
            <a:pPr marL="171450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Time efficiency or no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Space efficiency or 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459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55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55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13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01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31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16EC6B-9B8B-4A84-A758-56980C46136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6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E69F9126-44C3-4E6E-9CEB-2643BC3050EB}" type="datetimeFigureOut">
              <a:rPr lang="en-US" smtClean="0"/>
              <a:t>4/25/2012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FCAE12-7528-49AB-8750-824DEF70BC5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avi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avi"/><Relationship Id="rId9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YAAS: Yet Another Animation System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y William Hipschman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with Rebecca </a:t>
            </a:r>
            <a:r>
              <a:rPr lang="en-US" dirty="0" err="1" smtClean="0"/>
              <a:t>Crabb</a:t>
            </a:r>
            <a:r>
              <a:rPr lang="en-US" dirty="0" smtClean="0"/>
              <a:t> and </a:t>
            </a:r>
            <a:r>
              <a:rPr lang="en-US" dirty="0" err="1" smtClean="0"/>
              <a:t>Prasun</a:t>
            </a:r>
            <a:r>
              <a:rPr lang="en-US" dirty="0" smtClean="0"/>
              <a:t> </a:t>
            </a:r>
            <a:r>
              <a:rPr lang="en-US" dirty="0" err="1" smtClean="0"/>
              <a:t>Dewan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0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a Clock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971800"/>
            <a:ext cx="5879616" cy="1736797"/>
          </a:xfrm>
        </p:spPr>
      </p:pic>
    </p:spTree>
    <p:extLst>
      <p:ext uri="{BB962C8B-B14F-4D97-AF65-F5344CB8AC3E}">
        <p14:creationId xmlns:p14="http://schemas.microsoft.com/office/powerpoint/2010/main" val="256058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Delay Execution?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14400" y="1562100"/>
            <a:ext cx="762000" cy="4610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933002" y="1562100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467286" y="1570817"/>
            <a:ext cx="762000" cy="4610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-1009650" y="3682485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Observable Data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1008952" y="3682486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Observing Side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4705350" y="3682485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List of Shapes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448684" y="1570811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2524634" y="3691197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Observable Side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695002" y="1570814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1770952" y="3691200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Delegated Command History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1676400" y="3657600"/>
            <a:ext cx="1256602" cy="218266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5210684" y="3657595"/>
            <a:ext cx="1256602" cy="218266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2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Problem: Previous systems store complete histories or many frames</a:t>
            </a:r>
          </a:p>
          <a:p>
            <a:r>
              <a:rPr lang="en-US" dirty="0" smtClean="0"/>
              <a:t>Solution: Use </a:t>
            </a:r>
            <a:r>
              <a:rPr lang="en-US" dirty="0"/>
              <a:t>c</a:t>
            </a:r>
            <a:r>
              <a:rPr lang="en-US" dirty="0" smtClean="0"/>
              <a:t>ommand objects to use space efficiently when making copies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1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Undo/Redo with Single-Step/Batch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Problem: User may wish to not only undo and redo but also single-step or run through all program commands.</a:t>
            </a:r>
          </a:p>
          <a:p>
            <a:r>
              <a:rPr lang="en-US" dirty="0" smtClean="0"/>
              <a:t>Solution: Create a new architecture, based on a bounded buffer of command objects and a system-generated consuming thread.</a:t>
            </a:r>
          </a:p>
        </p:txBody>
      </p:sp>
    </p:spTree>
    <p:extLst>
      <p:ext uri="{BB962C8B-B14F-4D97-AF65-F5344CB8AC3E}">
        <p14:creationId xmlns:p14="http://schemas.microsoft.com/office/powerpoint/2010/main" val="209241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Use Producer Consumer Synchronization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914400" y="1562100"/>
            <a:ext cx="762000" cy="4610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933002" y="1562100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467286" y="1570817"/>
            <a:ext cx="762000" cy="46101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 rot="16200000">
            <a:off x="-1009650" y="3682485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Observable Data (Producer)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1008952" y="3682486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Observing Side (Consumer)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4705350" y="3682485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List of Shapes (View)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448684" y="1570811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2524634" y="3691197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Observable Side (Model)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695002" y="1570814"/>
            <a:ext cx="762000" cy="46101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1770952" y="3691200"/>
            <a:ext cx="461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Delegated Command History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1676400" y="3657600"/>
            <a:ext cx="1256602" cy="218266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5210684" y="3657595"/>
            <a:ext cx="1256602" cy="218266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5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Undoable-</a:t>
            </a:r>
            <a:r>
              <a:rPr lang="en-US" dirty="0" err="1" smtClean="0"/>
              <a:t>Redoable</a:t>
            </a:r>
            <a:r>
              <a:rPr lang="en-US" dirty="0" smtClean="0"/>
              <a:t>, Single-Step and Batch Animation</a:t>
            </a:r>
            <a:endParaRPr lang="en-US" dirty="0"/>
          </a:p>
        </p:txBody>
      </p:sp>
      <p:pic>
        <p:nvPicPr>
          <p:cNvPr id="4" name="Single Stepping.avi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4988" y="1600200"/>
            <a:ext cx="7310437" cy="4873625"/>
          </a:xfrm>
        </p:spPr>
      </p:pic>
    </p:spTree>
    <p:extLst>
      <p:ext uri="{BB962C8B-B14F-4D97-AF65-F5344CB8AC3E}">
        <p14:creationId xmlns:p14="http://schemas.microsoft.com/office/powerpoint/2010/main" val="272982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Patterns And User-Defined Data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Make Our Approach More General?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programmer shouldn’t need to write command objects</a:t>
            </a:r>
          </a:p>
          <a:p>
            <a:r>
              <a:rPr lang="en-US" dirty="0" smtClean="0"/>
              <a:t>The programmer shouldn’t have to create a copy</a:t>
            </a:r>
          </a:p>
          <a:p>
            <a:r>
              <a:rPr lang="en-US" dirty="0" smtClean="0"/>
              <a:t>The programmer shouldn’t have to worry about managing listeners</a:t>
            </a:r>
          </a:p>
        </p:txBody>
      </p:sp>
    </p:spTree>
    <p:extLst>
      <p:ext uri="{BB962C8B-B14F-4D97-AF65-F5344CB8AC3E}">
        <p14:creationId xmlns:p14="http://schemas.microsoft.com/office/powerpoint/2010/main" val="313258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 more information from the </a:t>
            </a:r>
            <a:r>
              <a:rPr lang="en-US" dirty="0" smtClean="0"/>
              <a:t>programmer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Programming conventions imply undo/redo semantics </a:t>
            </a:r>
          </a:p>
        </p:txBody>
      </p:sp>
    </p:spTree>
    <p:extLst>
      <p:ext uri="{BB962C8B-B14F-4D97-AF65-F5344CB8AC3E}">
        <p14:creationId xmlns:p14="http://schemas.microsoft.com/office/powerpoint/2010/main" val="294383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Bean</a:t>
            </a:r>
          </a:p>
          <a:p>
            <a:pPr lvl="1"/>
            <a:r>
              <a:rPr lang="en-US" dirty="0" smtClean="0"/>
              <a:t>Set undoes Set</a:t>
            </a:r>
          </a:p>
          <a:p>
            <a:r>
              <a:rPr lang="en-US" dirty="0" smtClean="0"/>
              <a:t>Observer</a:t>
            </a:r>
          </a:p>
          <a:p>
            <a:pPr lvl="1"/>
            <a:r>
              <a:rPr lang="en-US" dirty="0" smtClean="0"/>
              <a:t>Update undoes Update</a:t>
            </a:r>
          </a:p>
          <a:p>
            <a:r>
              <a:rPr lang="en-US" dirty="0" smtClean="0"/>
              <a:t>List</a:t>
            </a:r>
          </a:p>
          <a:p>
            <a:pPr lvl="1"/>
            <a:r>
              <a:rPr lang="en-US" dirty="0" smtClean="0"/>
              <a:t>Remove undoes Insert</a:t>
            </a:r>
          </a:p>
          <a:p>
            <a:pPr lvl="1"/>
            <a:r>
              <a:rPr lang="en-US" dirty="0" smtClean="0"/>
              <a:t>Set undoes Set</a:t>
            </a:r>
          </a:p>
          <a:p>
            <a:pPr lvl="1"/>
            <a:r>
              <a:rPr lang="en-US" dirty="0" smtClean="0"/>
              <a:t>Swap undoes Swap</a:t>
            </a:r>
          </a:p>
        </p:txBody>
      </p:sp>
    </p:spTree>
    <p:extLst>
      <p:ext uri="{BB962C8B-B14F-4D97-AF65-F5344CB8AC3E}">
        <p14:creationId xmlns:p14="http://schemas.microsoft.com/office/powerpoint/2010/main" val="276483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Lets  viewer see each of a series of updates to  a graphical view of  a data structure</a:t>
            </a:r>
          </a:p>
        </p:txBody>
      </p:sp>
      <p:pic>
        <p:nvPicPr>
          <p:cNvPr id="5" name="Continuous Stepping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62200" y="3352800"/>
            <a:ext cx="4452938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4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We can fire events instead of command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75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Transforming Events into Commands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2417737"/>
            <a:ext cx="8534400" cy="138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8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58750223"/>
              </p:ext>
            </p:extLst>
          </p:nvPr>
        </p:nvGraphicFramePr>
        <p:xfrm>
          <a:off x="457200" y="2133600"/>
          <a:ext cx="746760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3800"/>
                <a:gridCol w="3733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Teaches common patterns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Programmer</a:t>
                      </a:r>
                      <a:r>
                        <a:rPr lang="en-US" baseline="0" dirty="0" smtClean="0"/>
                        <a:t> must conform to pattern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Programmer writes less</a:t>
                      </a:r>
                      <a:r>
                        <a:rPr lang="en-US" baseline="0" dirty="0" smtClean="0"/>
                        <a:t>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Difficult</a:t>
                      </a:r>
                      <a:r>
                        <a:rPr lang="en-US" baseline="0" dirty="0" smtClean="0"/>
                        <a:t> to debug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Designing custom data structures is possible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Designing custom data structures can be difficult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47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Display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6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for 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Most systems have predefined shapes that they support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95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Support Common Shape Patterns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09800" y="2182586"/>
            <a:ext cx="4267200" cy="2438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tx1"/>
                </a:solidFill>
              </a:rPr>
              <a:t>public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interface</a:t>
            </a:r>
            <a:r>
              <a:rPr lang="en-US" dirty="0" smtClean="0">
                <a:solidFill>
                  <a:schemeClr val="tx1"/>
                </a:solidFill>
              </a:rPr>
              <a:t> Point {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smtClean="0">
                <a:solidFill>
                  <a:schemeClr val="tx1"/>
                </a:solidFill>
              </a:rPr>
              <a:t>public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int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getX</a:t>
            </a:r>
            <a:r>
              <a:rPr lang="en-US" dirty="0" smtClean="0">
                <a:solidFill>
                  <a:schemeClr val="tx1"/>
                </a:solidFill>
              </a:rPr>
              <a:t>();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smtClean="0">
                <a:solidFill>
                  <a:schemeClr val="tx1"/>
                </a:solidFill>
              </a:rPr>
              <a:t>public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int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getY</a:t>
            </a:r>
            <a:r>
              <a:rPr lang="en-US" dirty="0" smtClean="0">
                <a:solidFill>
                  <a:schemeClr val="tx1"/>
                </a:solidFill>
              </a:rPr>
              <a:t>(); 	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smtClean="0">
                <a:solidFill>
                  <a:schemeClr val="tx1"/>
                </a:solidFill>
              </a:rPr>
              <a:t>public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double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getAngle</a:t>
            </a:r>
            <a:r>
              <a:rPr lang="en-US" dirty="0" smtClean="0">
                <a:solidFill>
                  <a:schemeClr val="tx1"/>
                </a:solidFill>
              </a:rPr>
              <a:t>();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smtClean="0">
                <a:solidFill>
                  <a:schemeClr val="tx1"/>
                </a:solidFill>
              </a:rPr>
              <a:t>public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double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getRadius</a:t>
            </a:r>
            <a:r>
              <a:rPr lang="en-US" dirty="0" smtClean="0">
                <a:solidFill>
                  <a:schemeClr val="tx1"/>
                </a:solidFill>
              </a:rPr>
              <a:t>();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45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Need to End up with a list of shapes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057400"/>
            <a:ext cx="6115876" cy="275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97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511287"/>
            <a:ext cx="5792009" cy="2038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810000"/>
            <a:ext cx="4210425" cy="291892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52400" y="3511287"/>
            <a:ext cx="8534400" cy="0"/>
          </a:xfrm>
          <a:prstGeom prst="line">
            <a:avLst/>
          </a:pr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253" y="228600"/>
            <a:ext cx="5858693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40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"/>
            <a:ext cx="6798605" cy="25625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34" y="2819400"/>
            <a:ext cx="6053936" cy="384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71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 for Previous Trapper</a:t>
            </a:r>
            <a:endParaRPr lang="en-US" dirty="0"/>
          </a:p>
        </p:txBody>
      </p:sp>
      <p:pic>
        <p:nvPicPr>
          <p:cNvPr id="4" name="Continuous Stepping.avi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" y="1524000"/>
            <a:ext cx="7310438" cy="4873625"/>
          </a:xfrm>
        </p:spPr>
      </p:pic>
    </p:spTree>
    <p:extLst>
      <p:ext uri="{BB962C8B-B14F-4D97-AF65-F5344CB8AC3E}">
        <p14:creationId xmlns:p14="http://schemas.microsoft.com/office/powerpoint/2010/main" val="18999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 Hurdles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do we iterate through animation frames?</a:t>
            </a:r>
          </a:p>
          <a:p>
            <a:r>
              <a:rPr lang="en-US" dirty="0" smtClean="0"/>
              <a:t>What data can be animated?</a:t>
            </a:r>
          </a:p>
          <a:p>
            <a:r>
              <a:rPr lang="en-US" dirty="0" smtClean="0"/>
              <a:t>How do we represent data?</a:t>
            </a:r>
          </a:p>
          <a:p>
            <a:r>
              <a:rPr lang="en-US" dirty="0" smtClean="0"/>
              <a:t>How do we display graphics?</a:t>
            </a:r>
            <a:endParaRPr lang="en-US" dirty="0"/>
          </a:p>
        </p:txBody>
      </p:sp>
      <p:pic>
        <p:nvPicPr>
          <p:cNvPr id="4" name="Clock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3505200"/>
            <a:ext cx="2447110" cy="27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Events Processed?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Other systems require algorithms to be annotated to fire events.</a:t>
            </a:r>
          </a:p>
          <a:p>
            <a:pPr lvl="1"/>
            <a:r>
              <a:rPr lang="en-US" dirty="0" smtClean="0"/>
              <a:t>If the programmer changes algorithms, they change events.</a:t>
            </a:r>
          </a:p>
          <a:p>
            <a:r>
              <a:rPr lang="en-US" dirty="0" smtClean="0"/>
              <a:t>We associate events with data structures.</a:t>
            </a:r>
          </a:p>
          <a:p>
            <a:pPr lvl="1"/>
            <a:r>
              <a:rPr lang="en-US" dirty="0" smtClean="0"/>
              <a:t>Events are shared by  multiple algorithms.</a:t>
            </a:r>
          </a:p>
          <a:p>
            <a:pPr lvl="1"/>
            <a:r>
              <a:rPr lang="en-US" dirty="0" smtClean="0"/>
              <a:t>Different algorithms can share complete code</a:t>
            </a:r>
          </a:p>
        </p:txBody>
      </p:sp>
    </p:spTree>
    <p:extLst>
      <p:ext uri="{BB962C8B-B14F-4D97-AF65-F5344CB8AC3E}">
        <p14:creationId xmlns:p14="http://schemas.microsoft.com/office/powerpoint/2010/main" val="208691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Automatic Animation</a:t>
            </a:r>
            <a:endParaRPr lang="en-US" dirty="0"/>
          </a:p>
        </p:txBody>
      </p:sp>
      <p:pic>
        <p:nvPicPr>
          <p:cNvPr id="4" name="Continuous Stepping.avi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43400" y="2209800"/>
            <a:ext cx="3810000" cy="2590799"/>
          </a:xfrm>
        </p:spPr>
      </p:pic>
      <p:pic>
        <p:nvPicPr>
          <p:cNvPr id="6" name="Single Stepping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4800" y="2209800"/>
            <a:ext cx="3881437" cy="2587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5029200"/>
            <a:ext cx="5459186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1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Pseudo Code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2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Code vs. Actual Code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600200"/>
            <a:ext cx="4709160" cy="19812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7" y="3581400"/>
            <a:ext cx="5943600" cy="299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8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Run-Time Pseudo Code Class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09800"/>
            <a:ext cx="7783398" cy="315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97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Can’t Intuit How Pseudo Code Should Be Mapped To Command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More lines of pseudo code will be ‘executed’ than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46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Code vs. Actual Code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600200"/>
            <a:ext cx="4709160" cy="19812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7" y="3581400"/>
            <a:ext cx="5943600" cy="299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7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Code Example</a:t>
            </a:r>
            <a:endParaRPr lang="en-US" dirty="0"/>
          </a:p>
        </p:txBody>
      </p:sp>
      <p:pic>
        <p:nvPicPr>
          <p:cNvPr id="4" name="Pseudo Cod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1970314"/>
            <a:ext cx="64008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40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Modularization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26671" y="5562600"/>
            <a:ext cx="6400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Undo/Redo Engine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26671" y="4343400"/>
            <a:ext cx="1600201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Bean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726872" y="4343400"/>
            <a:ext cx="1676399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27271" y="4343400"/>
            <a:ext cx="1600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User/Defined</a:t>
            </a:r>
          </a:p>
          <a:p>
            <a:pPr algn="ctr"/>
            <a:r>
              <a:rPr lang="en-US" dirty="0" smtClean="0"/>
              <a:t>Pattern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03271" y="4343400"/>
            <a:ext cx="15240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126672" y="3429000"/>
            <a:ext cx="3276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Existing Animation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03272" y="3429000"/>
            <a:ext cx="3124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 Animation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26672" y="2514600"/>
            <a:ext cx="32874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Pseudo Code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414158" y="2514600"/>
            <a:ext cx="311331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Pseudo Code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26672" y="1600200"/>
            <a:ext cx="32874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 Editor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414158" y="1600200"/>
            <a:ext cx="3113313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Other Toolkit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76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for 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Some of the steps should be automated so the programmer doesn’t need to do them.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7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71500"/>
            <a:ext cx="7467600" cy="1143000"/>
          </a:xfrm>
        </p:spPr>
        <p:txBody>
          <a:bodyPr/>
          <a:lstStyle/>
          <a:p>
            <a:r>
              <a:rPr lang="en-US" dirty="0" smtClean="0"/>
              <a:t>Framework Evaluation Dimensions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268052"/>
              </p:ext>
            </p:extLst>
          </p:nvPr>
        </p:nvGraphicFramePr>
        <p:xfrm>
          <a:off x="228600" y="762000"/>
          <a:ext cx="8382001" cy="59304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1219200"/>
                <a:gridCol w="1219200"/>
                <a:gridCol w="1219200"/>
                <a:gridCol w="1219200"/>
                <a:gridCol w="1676401"/>
              </a:tblGrid>
              <a:tr h="40789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YAAS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TANGO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Jhave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ANIMAL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LEONARDO</a:t>
                      </a:r>
                      <a:endParaRPr lang="en-US" sz="1400" dirty="0"/>
                    </a:p>
                  </a:txBody>
                  <a:tcPr/>
                </a:tc>
              </a:tr>
              <a:tr h="70283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Undo/Redo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Commands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API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CPU</a:t>
                      </a:r>
                      <a:endParaRPr lang="en-US" sz="1400" dirty="0"/>
                    </a:p>
                  </a:txBody>
                  <a:tcPr/>
                </a:tc>
              </a:tr>
              <a:tr h="69506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User-Defined Data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Patterns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Annotations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</a:tr>
              <a:tr h="69506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Atomic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Shapes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System/</a:t>
                      </a:r>
                    </a:p>
                    <a:p>
                      <a:r>
                        <a:rPr lang="en-US" sz="1400" dirty="0" smtClean="0"/>
                        <a:t>Patterns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System</a:t>
                      </a:r>
                      <a:endParaRPr lang="en-US" sz="1400" dirty="0"/>
                    </a:p>
                  </a:txBody>
                  <a:tcPr/>
                </a:tc>
              </a:tr>
              <a:tr h="69506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Shape Compositions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</a:tr>
              <a:tr h="40789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Import/Export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</a:tr>
              <a:tr h="40789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Pseudo Code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</a:tr>
              <a:tr h="40789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Actual Code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</a:tr>
              <a:tr h="40789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Time Efficient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</a:tr>
              <a:tr h="40789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Space Efficient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Yes</a:t>
                      </a:r>
                      <a:endParaRPr lang="en-US" sz="1400" dirty="0"/>
                    </a:p>
                  </a:txBody>
                  <a:tcPr/>
                </a:tc>
              </a:tr>
              <a:tr h="69506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Fully Automatic Animation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Mostly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01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Animating YAAS</a:t>
            </a:r>
            <a:endParaRPr lang="en-US" dirty="0"/>
          </a:p>
        </p:txBody>
      </p:sp>
      <p:pic>
        <p:nvPicPr>
          <p:cNvPr id="4" name="NestedVisualizer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388" y="1600200"/>
            <a:ext cx="6497637" cy="4873625"/>
          </a:xfrm>
        </p:spPr>
      </p:pic>
    </p:spTree>
    <p:extLst>
      <p:ext uri="{BB962C8B-B14F-4D97-AF65-F5344CB8AC3E}">
        <p14:creationId xmlns:p14="http://schemas.microsoft.com/office/powerpoint/2010/main" val="325877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Automation: Holy Grail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All steps are automated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429000"/>
            <a:ext cx="5459186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2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Automate?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Single-Step Undo/redo?</a:t>
            </a:r>
          </a:p>
          <a:p>
            <a:r>
              <a:rPr lang="en-US" dirty="0" smtClean="0"/>
              <a:t>Graphics?</a:t>
            </a:r>
          </a:p>
          <a:p>
            <a:r>
              <a:rPr lang="en-US" dirty="0" smtClean="0"/>
              <a:t>Import/Export?</a:t>
            </a:r>
          </a:p>
          <a:p>
            <a:r>
              <a:rPr lang="en-US" dirty="0" err="1" smtClean="0"/>
              <a:t>Psuedo</a:t>
            </a:r>
            <a:r>
              <a:rPr lang="en-US" dirty="0" smtClean="0"/>
              <a:t> code?</a:t>
            </a:r>
          </a:p>
          <a:p>
            <a:r>
              <a:rPr lang="en-US" dirty="0" smtClean="0"/>
              <a:t>Actual code?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36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Flexibility of Automation?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Data type</a:t>
            </a:r>
          </a:p>
          <a:p>
            <a:pPr lvl="1"/>
            <a:r>
              <a:rPr lang="en-US" dirty="0" smtClean="0"/>
              <a:t>System-defined</a:t>
            </a:r>
          </a:p>
          <a:p>
            <a:pPr lvl="1"/>
            <a:r>
              <a:rPr lang="en-US" dirty="0" smtClean="0"/>
              <a:t>Programmer-defined</a:t>
            </a:r>
          </a:p>
          <a:p>
            <a:r>
              <a:rPr lang="en-US" dirty="0" smtClean="0"/>
              <a:t>Graphics</a:t>
            </a:r>
            <a:r>
              <a:rPr lang="en-US" dirty="0"/>
              <a:t> </a:t>
            </a:r>
            <a:r>
              <a:rPr lang="en-US" dirty="0" smtClean="0"/>
              <a:t>type</a:t>
            </a:r>
          </a:p>
          <a:p>
            <a:pPr lvl="1"/>
            <a:r>
              <a:rPr lang="en-US" dirty="0" smtClean="0"/>
              <a:t>System-defined</a:t>
            </a:r>
          </a:p>
          <a:p>
            <a:pPr lvl="1"/>
            <a:r>
              <a:rPr lang="en-US" dirty="0" smtClean="0"/>
              <a:t>Programmer-defined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69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Single Step Execute/Undo-Redo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06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Build a Clock?</a:t>
            </a:r>
            <a:endParaRPr lang="en-US" dirty="0"/>
          </a:p>
        </p:txBody>
      </p:sp>
      <p:pic>
        <p:nvPicPr>
          <p:cNvPr id="4" name="Clock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9400" y="2057400"/>
            <a:ext cx="3513910" cy="397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9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2036</TotalTime>
  <Words>737</Words>
  <Application>Microsoft Office PowerPoint</Application>
  <PresentationFormat>On-screen Show (4:3)</PresentationFormat>
  <Paragraphs>222</Paragraphs>
  <Slides>41</Slides>
  <Notes>22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Oriel</vt:lpstr>
      <vt:lpstr>YAAS: Yet Another Animation System </vt:lpstr>
      <vt:lpstr>Animation</vt:lpstr>
      <vt:lpstr>Animation Hurdles</vt:lpstr>
      <vt:lpstr>Need for Automation</vt:lpstr>
      <vt:lpstr>Full Automation: Holy Grail</vt:lpstr>
      <vt:lpstr>What To Automate?</vt:lpstr>
      <vt:lpstr>Flexibility of Automation?</vt:lpstr>
      <vt:lpstr>Single Step Execute/Undo-Redo</vt:lpstr>
      <vt:lpstr>How Can We Build a Clock?</vt:lpstr>
      <vt:lpstr>Updating a Clock</vt:lpstr>
      <vt:lpstr>How can we Delay Execution?</vt:lpstr>
      <vt:lpstr>Command Objects</vt:lpstr>
      <vt:lpstr>Undo/Redo with Single-Step/Batch Execution</vt:lpstr>
      <vt:lpstr>Solution: Use Producer Consumer Synchronization</vt:lpstr>
      <vt:lpstr>Undoable-Redoable, Single-Step and Batch Animation</vt:lpstr>
      <vt:lpstr>Patterns And User-Defined Data Types</vt:lpstr>
      <vt:lpstr>How Can We Make Our Approach More General?</vt:lpstr>
      <vt:lpstr>Require more information from the programmer</vt:lpstr>
      <vt:lpstr>Programming Patterns</vt:lpstr>
      <vt:lpstr>Reducing the Problem</vt:lpstr>
      <vt:lpstr>Transforming Events into Commands</vt:lpstr>
      <vt:lpstr>Tradeoffs</vt:lpstr>
      <vt:lpstr>Display Generation</vt:lpstr>
      <vt:lpstr>Support for Shapes</vt:lpstr>
      <vt:lpstr>We Support Common Shape Patterns</vt:lpstr>
      <vt:lpstr>We Need to End up with a list of shapes</vt:lpstr>
      <vt:lpstr>PowerPoint Presentation</vt:lpstr>
      <vt:lpstr>PowerPoint Presentation</vt:lpstr>
      <vt:lpstr>Animation for Previous Trapper</vt:lpstr>
      <vt:lpstr>How Are Events Processed?</vt:lpstr>
      <vt:lpstr>Automatic Animation</vt:lpstr>
      <vt:lpstr>Pseudo Code Support</vt:lpstr>
      <vt:lpstr>Pseudo Code vs. Actual Code</vt:lpstr>
      <vt:lpstr>Run-Time Pseudo Code Class</vt:lpstr>
      <vt:lpstr>We Can’t Intuit How Pseudo Code Should Be Mapped To Command Execution</vt:lpstr>
      <vt:lpstr>Pseudo Code vs. Actual Code</vt:lpstr>
      <vt:lpstr>Pseudo Code Example</vt:lpstr>
      <vt:lpstr>Conclusion</vt:lpstr>
      <vt:lpstr>Modularization</vt:lpstr>
      <vt:lpstr>Framework Evaluation Dimensions</vt:lpstr>
      <vt:lpstr>Animating YAAS</vt:lpstr>
    </vt:vector>
  </TitlesOfParts>
  <Company>The University of North Carolina at Chapel Hill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FRAMEWORK FOR AUTOMATIC ANIMATION OF OBSERVABLE DATA STRUCTURES</dc:title>
  <dc:creator>William Hipschman</dc:creator>
  <cp:lastModifiedBy>William Hipschman</cp:lastModifiedBy>
  <cp:revision>146</cp:revision>
  <dcterms:created xsi:type="dcterms:W3CDTF">2012-04-04T19:10:04Z</dcterms:created>
  <dcterms:modified xsi:type="dcterms:W3CDTF">2012-04-25T19:54:21Z</dcterms:modified>
</cp:coreProperties>
</file>

<file path=docProps/thumbnail.jpeg>
</file>